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1" r:id="rId2"/>
  </p:sldMasterIdLst>
  <p:notesMasterIdLst>
    <p:notesMasterId r:id="rId18"/>
  </p:notesMasterIdLst>
  <p:sldIdLst>
    <p:sldId id="687" r:id="rId3"/>
    <p:sldId id="734" r:id="rId4"/>
    <p:sldId id="733" r:id="rId5"/>
    <p:sldId id="735" r:id="rId6"/>
    <p:sldId id="736" r:id="rId7"/>
    <p:sldId id="737" r:id="rId8"/>
    <p:sldId id="746" r:id="rId9"/>
    <p:sldId id="738" r:id="rId10"/>
    <p:sldId id="740" r:id="rId11"/>
    <p:sldId id="739" r:id="rId12"/>
    <p:sldId id="741" r:id="rId13"/>
    <p:sldId id="742" r:id="rId14"/>
    <p:sldId id="743" r:id="rId15"/>
    <p:sldId id="744" r:id="rId16"/>
    <p:sldId id="745" r:id="rId1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DE"/>
    <a:srgbClr val="0000FF"/>
    <a:srgbClr val="E3AC83"/>
    <a:srgbClr val="0000B4"/>
    <a:srgbClr val="EC973F"/>
    <a:srgbClr val="E2923E"/>
    <a:srgbClr val="DD8F3D"/>
    <a:srgbClr val="000066"/>
    <a:srgbClr val="13015F"/>
    <a:srgbClr val="AC86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61" autoAdjust="0"/>
    <p:restoredTop sz="71690" autoAdjust="0"/>
  </p:normalViewPr>
  <p:slideViewPr>
    <p:cSldViewPr snapToGrid="0">
      <p:cViewPr>
        <p:scale>
          <a:sx n="73" d="100"/>
          <a:sy n="73" d="100"/>
        </p:scale>
        <p:origin x="1416" y="4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s-ES_tradnl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ADD0D98-5B29-F643-B9B8-C17D4878FC4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852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CL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CL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967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latin typeface="Trebuchet MS"/>
                <a:cs typeface="Trebuchet MS"/>
              </a:rPr>
              <a:t>Proyecto 1</a:t>
            </a: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5">
            <a:extLst>
              <a:ext uri="{FF2B5EF4-FFF2-40B4-BE49-F238E27FC236}">
                <a16:creationId xmlns:a16="http://schemas.microsoft.com/office/drawing/2014/main" id="{3D12A002-87A2-A742-A63E-BAD51334B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26783" y="1536174"/>
            <a:ext cx="3690433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V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s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ó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n 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r 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u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a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r</a:t>
            </a:r>
            <a:endParaRPr lang="es-CL" sz="2400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6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4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</a:p>
        </p:txBody>
      </p:sp>
    </p:spTree>
    <p:extLst>
      <p:ext uri="{BB962C8B-B14F-4D97-AF65-F5344CB8AC3E}">
        <p14:creationId xmlns:p14="http://schemas.microsoft.com/office/powerpoint/2010/main" val="728881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EC26DA69-AA53-4E44-96D2-91266751B46E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4: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Encontrar un punto llamativo en la imagen 1 (punto rojo)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1316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5: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Encontrar la línea </a:t>
            </a:r>
            <a:r>
              <a:rPr lang="es-ES" sz="2400" dirty="0" err="1">
                <a:solidFill>
                  <a:srgbClr val="000000"/>
                </a:solidFill>
                <a:latin typeface="Trebuchet MS" charset="0"/>
              </a:rPr>
              <a:t>epipolar</a:t>
            </a: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en la imagen 2 (línea roja)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5CEA4B9-1E50-F34D-83FF-7A2854DF0A1D}"/>
              </a:ext>
            </a:extLst>
          </p:cNvPr>
          <p:cNvCxnSpPr/>
          <p:nvPr/>
        </p:nvCxnSpPr>
        <p:spPr>
          <a:xfrm>
            <a:off x="5117123" y="3429000"/>
            <a:ext cx="2795954" cy="131884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8942D97-5FA9-4743-86EA-5085844E544E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76766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6: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Encontrar el punto correspondiente sobre la línea </a:t>
            </a:r>
            <a:r>
              <a:rPr lang="es-ES" sz="2400" dirty="0" err="1">
                <a:solidFill>
                  <a:srgbClr val="000000"/>
                </a:solidFill>
                <a:latin typeface="Trebuchet MS" charset="0"/>
              </a:rPr>
              <a:t>epipolar</a:t>
            </a: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(punto amarillo)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5CEA4B9-1E50-F34D-83FF-7A2854DF0A1D}"/>
              </a:ext>
            </a:extLst>
          </p:cNvPr>
          <p:cNvCxnSpPr/>
          <p:nvPr/>
        </p:nvCxnSpPr>
        <p:spPr>
          <a:xfrm>
            <a:off x="5117123" y="3429000"/>
            <a:ext cx="2795954" cy="131884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D27A8BE-F714-674F-94A8-F9D5931146E9}"/>
              </a:ext>
            </a:extLst>
          </p:cNvPr>
          <p:cNvSpPr/>
          <p:nvPr/>
        </p:nvSpPr>
        <p:spPr>
          <a:xfrm>
            <a:off x="6324596" y="3968260"/>
            <a:ext cx="108000" cy="108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1028854-6202-1A40-A514-2CC9ABB6C08E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081568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7: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A partir de los puntos encontrados (punto rojo y punto amarillo) encontrar el punto 3D usando el algoritmo de reconstrucción 3D visto en clases.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A645B72-E0E7-1D47-85B2-8E797E226FF3}"/>
              </a:ext>
            </a:extLst>
          </p:cNvPr>
          <p:cNvSpPr/>
          <p:nvPr/>
        </p:nvSpPr>
        <p:spPr>
          <a:xfrm>
            <a:off x="6324596" y="3968260"/>
            <a:ext cx="108000" cy="108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07BA14-D525-554D-A8C6-7B14B4280433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90529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8: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A partir de la reconstrucción 3D estime la altura del objeto.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E015E8-9BB7-9C4B-B982-977302DF019E}"/>
              </a:ext>
            </a:extLst>
          </p:cNvPr>
          <p:cNvSpPr/>
          <p:nvPr/>
        </p:nvSpPr>
        <p:spPr>
          <a:xfrm>
            <a:off x="6324596" y="3968260"/>
            <a:ext cx="108000" cy="108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8648DF-243B-E847-BAC8-CFD0D3A7559A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32090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4154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Pasos Adicionales: </a:t>
            </a:r>
          </a:p>
          <a:p>
            <a:pPr eaLnBrk="0" hangingPunct="0"/>
            <a:endParaRPr lang="es-ES" sz="2400" dirty="0">
              <a:solidFill>
                <a:srgbClr val="000000"/>
              </a:solidFill>
              <a:latin typeface="Trebuchet MS" charset="0"/>
            </a:endParaRP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Comparación de la altura medida con la altura real (usando una regla de medición)</a:t>
            </a: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Incluya una tercera imagen</a:t>
            </a: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Incluya más objetos. El algoritmo debe funcionar con al menos tres objetos distintos.</a:t>
            </a: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Opcional: use trípode para tomar imágenes con y sin objetos</a:t>
            </a: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Opcional: mejoras al </a:t>
            </a:r>
            <a:r>
              <a:rPr lang="es-ES" sz="2400">
                <a:solidFill>
                  <a:srgbClr val="000000"/>
                </a:solidFill>
                <a:latin typeface="Trebuchet MS" charset="0"/>
              </a:rPr>
              <a:t>método propuesto.</a:t>
            </a:r>
            <a:endParaRPr lang="es-ES" sz="2400" dirty="0">
              <a:solidFill>
                <a:srgbClr val="000000"/>
              </a:solidFill>
              <a:latin typeface="Trebuchet MS" charset="0"/>
            </a:endParaRPr>
          </a:p>
          <a:p>
            <a:pPr marL="342900" indent="-342900" eaLnBrk="0" hangingPunct="0">
              <a:buFontTx/>
              <a:buChar char="-"/>
            </a:pPr>
            <a:endParaRPr lang="es-ES" sz="2400" dirty="0">
              <a:solidFill>
                <a:srgbClr val="000000"/>
              </a:solidFill>
              <a:latin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825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1">
            <a:extLst>
              <a:ext uri="{FF2B5EF4-FFF2-40B4-BE49-F238E27FC236}">
                <a16:creationId xmlns:a16="http://schemas.microsoft.com/office/drawing/2014/main" id="{DA349938-FAA0-2B47-BC1E-46D6724F4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9430" y="2967335"/>
            <a:ext cx="214513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[ Medidor 3D ]</a:t>
            </a:r>
          </a:p>
        </p:txBody>
      </p:sp>
    </p:spTree>
    <p:extLst>
      <p:ext uri="{BB962C8B-B14F-4D97-AF65-F5344CB8AC3E}">
        <p14:creationId xmlns:p14="http://schemas.microsoft.com/office/powerpoint/2010/main" val="1150435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35769E-EC60-134B-B592-19CD39F77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71">
            <a:extLst>
              <a:ext uri="{FF2B5EF4-FFF2-40B4-BE49-F238E27FC236}">
                <a16:creationId xmlns:a16="http://schemas.microsoft.com/office/drawing/2014/main" id="{E47DB6BD-F0B1-1A4D-A1FC-CDEBEC3802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982" y="1123544"/>
            <a:ext cx="6518131" cy="646331"/>
          </a:xfrm>
          <a:prstGeom prst="rect">
            <a:avLst/>
          </a:prstGeom>
          <a:solidFill>
            <a:schemeClr val="bg1">
              <a:alpha val="60764"/>
            </a:schemeClr>
          </a:solidFill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3600" dirty="0">
                <a:solidFill>
                  <a:srgbClr val="000000"/>
                </a:solidFill>
                <a:latin typeface="Trebuchet MS" charset="0"/>
              </a:rPr>
              <a:t>Cuál es la altura de un objeto?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25BF601-EAAA-0E4B-95C3-1FFCF3764064}"/>
              </a:ext>
            </a:extLst>
          </p:cNvPr>
          <p:cNvGrpSpPr/>
          <p:nvPr/>
        </p:nvGrpSpPr>
        <p:grpSpPr>
          <a:xfrm>
            <a:off x="870382" y="3369040"/>
            <a:ext cx="2097670" cy="1548000"/>
            <a:chOff x="870382" y="3369040"/>
            <a:chExt cx="2097670" cy="154800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B383D7E-7E85-EE4E-8D0D-756003E847BB}"/>
                </a:ext>
              </a:extLst>
            </p:cNvPr>
            <p:cNvCxnSpPr/>
            <p:nvPr/>
          </p:nvCxnSpPr>
          <p:spPr>
            <a:xfrm>
              <a:off x="2968052" y="3369040"/>
              <a:ext cx="0" cy="154800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1">
              <a:extLst>
                <a:ext uri="{FF2B5EF4-FFF2-40B4-BE49-F238E27FC236}">
                  <a16:creationId xmlns:a16="http://schemas.microsoft.com/office/drawing/2014/main" id="{941D943B-C6EE-EA45-B2FD-2DDB14169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382" y="3819874"/>
              <a:ext cx="1693092" cy="646331"/>
            </a:xfrm>
            <a:prstGeom prst="rect">
              <a:avLst/>
            </a:prstGeom>
            <a:solidFill>
              <a:schemeClr val="bg1">
                <a:alpha val="60764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s-ES" sz="3600" dirty="0">
                  <a:solidFill>
                    <a:srgbClr val="000000"/>
                  </a:solidFill>
                  <a:latin typeface="Trebuchet MS" charset="0"/>
                </a:rPr>
                <a:t>9.47cm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165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1">
            <a:extLst>
              <a:ext uri="{FF2B5EF4-FFF2-40B4-BE49-F238E27FC236}">
                <a16:creationId xmlns:a16="http://schemas.microsoft.com/office/drawing/2014/main" id="{DA349938-FAA0-2B47-BC1E-46D6724F4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9430" y="2967335"/>
            <a:ext cx="214513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[ Medidor 3D ]</a:t>
            </a:r>
          </a:p>
        </p:txBody>
      </p:sp>
      <p:sp>
        <p:nvSpPr>
          <p:cNvPr id="4" name="Rectangle 71">
            <a:extLst>
              <a:ext uri="{FF2B5EF4-FFF2-40B4-BE49-F238E27FC236}">
                <a16:creationId xmlns:a16="http://schemas.microsoft.com/office/drawing/2014/main" id="{BC1B9B8A-728E-CE4E-85CE-9E3BF5032F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867" y="4303958"/>
            <a:ext cx="771071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Objetivo:	Medir la altura de objetos usando visión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		estéreo en cámaras calibradas</a:t>
            </a:r>
          </a:p>
        </p:txBody>
      </p:sp>
    </p:spTree>
    <p:extLst>
      <p:ext uri="{BB962C8B-B14F-4D97-AF65-F5344CB8AC3E}">
        <p14:creationId xmlns:p14="http://schemas.microsoft.com/office/powerpoint/2010/main" val="1118981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1">
            <a:extLst>
              <a:ext uri="{FF2B5EF4-FFF2-40B4-BE49-F238E27FC236}">
                <a16:creationId xmlns:a16="http://schemas.microsoft.com/office/drawing/2014/main" id="{DA349938-FAA0-2B47-BC1E-46D6724F4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7715" y="2967335"/>
            <a:ext cx="226857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[ Metodología ]</a:t>
            </a:r>
          </a:p>
        </p:txBody>
      </p:sp>
    </p:spTree>
    <p:extLst>
      <p:ext uri="{BB962C8B-B14F-4D97-AF65-F5344CB8AC3E}">
        <p14:creationId xmlns:p14="http://schemas.microsoft.com/office/powerpoint/2010/main" val="2495749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16C0FA-AB3B-1646-B63C-655434927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464C65-5AC9-D147-9395-405496561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7" name="Rectangle 71">
            <a:extLst>
              <a:ext uri="{FF2B5EF4-FFF2-40B4-BE49-F238E27FC236}">
                <a16:creationId xmlns:a16="http://schemas.microsoft.com/office/drawing/2014/main" id="{AB32CDBE-A1EB-084C-88B1-8A8AC1CA18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1: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Tomar dos fotos que contengan objetos dentro de una caja 3D de dimensiones conocidas.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4157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16C0FA-AB3B-1646-B63C-655434927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464C65-5AC9-D147-9395-405496561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7" name="Rectangle 71">
            <a:extLst>
              <a:ext uri="{FF2B5EF4-FFF2-40B4-BE49-F238E27FC236}">
                <a16:creationId xmlns:a16="http://schemas.microsoft.com/office/drawing/2014/main" id="{AB32CDBE-A1EB-084C-88B1-8A8AC1CA18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1: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Tomar dos fotos que contengan objetos dentro de una caja 3D de dimensiones conocidas.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F531F6C-6115-9040-9676-7A5ADEBF4DCA}"/>
              </a:ext>
            </a:extLst>
          </p:cNvPr>
          <p:cNvCxnSpPr/>
          <p:nvPr/>
        </p:nvCxnSpPr>
        <p:spPr>
          <a:xfrm>
            <a:off x="434715" y="2803161"/>
            <a:ext cx="614596" cy="449705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00284B-BDA8-3547-80B8-907576B6146B}"/>
              </a:ext>
            </a:extLst>
          </p:cNvPr>
          <p:cNvCxnSpPr>
            <a:cxnSpLocks/>
          </p:cNvCxnSpPr>
          <p:nvPr/>
        </p:nvCxnSpPr>
        <p:spPr>
          <a:xfrm flipV="1">
            <a:off x="467451" y="4543298"/>
            <a:ext cx="442849" cy="426445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D3BF7CB-D871-CB46-A6A9-A975402F1ED9}"/>
              </a:ext>
            </a:extLst>
          </p:cNvPr>
          <p:cNvCxnSpPr>
            <a:cxnSpLocks/>
          </p:cNvCxnSpPr>
          <p:nvPr/>
        </p:nvCxnSpPr>
        <p:spPr>
          <a:xfrm>
            <a:off x="5253426" y="3170857"/>
            <a:ext cx="740748" cy="24327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FA6103-56D8-DD42-8341-3DAEFCD310FB}"/>
              </a:ext>
            </a:extLst>
          </p:cNvPr>
          <p:cNvCxnSpPr>
            <a:cxnSpLocks/>
          </p:cNvCxnSpPr>
          <p:nvPr/>
        </p:nvCxnSpPr>
        <p:spPr>
          <a:xfrm flipV="1">
            <a:off x="5253426" y="4488649"/>
            <a:ext cx="717512" cy="35398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E7A698C-C41D-D743-8A27-3DF9A1127048}"/>
              </a:ext>
            </a:extLst>
          </p:cNvPr>
          <p:cNvCxnSpPr>
            <a:cxnSpLocks/>
          </p:cNvCxnSpPr>
          <p:nvPr/>
        </p:nvCxnSpPr>
        <p:spPr>
          <a:xfrm>
            <a:off x="5253426" y="3170857"/>
            <a:ext cx="0" cy="167177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0D2222-4CEA-8445-A3EE-D06AFF7AAD0C}"/>
              </a:ext>
            </a:extLst>
          </p:cNvPr>
          <p:cNvCxnSpPr>
            <a:cxnSpLocks/>
          </p:cNvCxnSpPr>
          <p:nvPr/>
        </p:nvCxnSpPr>
        <p:spPr>
          <a:xfrm>
            <a:off x="5994174" y="3414136"/>
            <a:ext cx="0" cy="107451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7DF388A-A7F8-F846-8D5E-709D6651E49E}"/>
              </a:ext>
            </a:extLst>
          </p:cNvPr>
          <p:cNvCxnSpPr>
            <a:cxnSpLocks/>
          </p:cNvCxnSpPr>
          <p:nvPr/>
        </p:nvCxnSpPr>
        <p:spPr>
          <a:xfrm>
            <a:off x="8077885" y="3324610"/>
            <a:ext cx="0" cy="134102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0F06A99-12A3-5C48-B696-BF3C0E67271C}"/>
              </a:ext>
            </a:extLst>
          </p:cNvPr>
          <p:cNvCxnSpPr>
            <a:cxnSpLocks/>
          </p:cNvCxnSpPr>
          <p:nvPr/>
        </p:nvCxnSpPr>
        <p:spPr>
          <a:xfrm flipV="1">
            <a:off x="8077885" y="3028014"/>
            <a:ext cx="440114" cy="33025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0DDF18B-0FBF-BF44-B20C-935565AF3326}"/>
              </a:ext>
            </a:extLst>
          </p:cNvPr>
          <p:cNvCxnSpPr>
            <a:cxnSpLocks/>
          </p:cNvCxnSpPr>
          <p:nvPr/>
        </p:nvCxnSpPr>
        <p:spPr>
          <a:xfrm>
            <a:off x="8077884" y="4665639"/>
            <a:ext cx="381341" cy="42301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60AFCD4-8F85-A544-9B59-85FBD58882B1}"/>
              </a:ext>
            </a:extLst>
          </p:cNvPr>
          <p:cNvCxnSpPr>
            <a:cxnSpLocks/>
          </p:cNvCxnSpPr>
          <p:nvPr/>
        </p:nvCxnSpPr>
        <p:spPr>
          <a:xfrm flipH="1">
            <a:off x="8459225" y="3028013"/>
            <a:ext cx="58774" cy="2089347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003E965-A9A1-794C-AB4C-33F9F7A241ED}"/>
              </a:ext>
            </a:extLst>
          </p:cNvPr>
          <p:cNvCxnSpPr>
            <a:cxnSpLocks/>
          </p:cNvCxnSpPr>
          <p:nvPr/>
        </p:nvCxnSpPr>
        <p:spPr>
          <a:xfrm>
            <a:off x="3078070" y="3380736"/>
            <a:ext cx="12925" cy="116256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A8DE09A-2508-B146-A1F3-8FFB8FFACDC4}"/>
              </a:ext>
            </a:extLst>
          </p:cNvPr>
          <p:cNvCxnSpPr>
            <a:cxnSpLocks/>
          </p:cNvCxnSpPr>
          <p:nvPr/>
        </p:nvCxnSpPr>
        <p:spPr>
          <a:xfrm flipV="1">
            <a:off x="3078070" y="2999312"/>
            <a:ext cx="831339" cy="38142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1750EE9-0C69-F84C-83CF-64C3F6DBA760}"/>
              </a:ext>
            </a:extLst>
          </p:cNvPr>
          <p:cNvCxnSpPr>
            <a:cxnSpLocks/>
          </p:cNvCxnSpPr>
          <p:nvPr/>
        </p:nvCxnSpPr>
        <p:spPr>
          <a:xfrm>
            <a:off x="3078070" y="4543298"/>
            <a:ext cx="782449" cy="29933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FF98896-1B62-AA4F-BFC3-EF591E7F657C}"/>
              </a:ext>
            </a:extLst>
          </p:cNvPr>
          <p:cNvCxnSpPr>
            <a:cxnSpLocks/>
          </p:cNvCxnSpPr>
          <p:nvPr/>
        </p:nvCxnSpPr>
        <p:spPr>
          <a:xfrm flipH="1">
            <a:off x="3860520" y="2999310"/>
            <a:ext cx="48889" cy="1843320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D732903-0EAC-FF47-B32F-F5E38EEAA0D8}"/>
              </a:ext>
            </a:extLst>
          </p:cNvPr>
          <p:cNvCxnSpPr>
            <a:cxnSpLocks/>
          </p:cNvCxnSpPr>
          <p:nvPr/>
        </p:nvCxnSpPr>
        <p:spPr>
          <a:xfrm>
            <a:off x="1030251" y="3252866"/>
            <a:ext cx="2047818" cy="10540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E6B1DFC-CF30-C446-892B-A3C5683A7D4F}"/>
              </a:ext>
            </a:extLst>
          </p:cNvPr>
          <p:cNvCxnSpPr>
            <a:cxnSpLocks/>
          </p:cNvCxnSpPr>
          <p:nvPr/>
        </p:nvCxnSpPr>
        <p:spPr>
          <a:xfrm>
            <a:off x="910300" y="4543299"/>
            <a:ext cx="2174897" cy="2246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6ECA940-2C3F-CE43-B53E-3D0F262B2ADD}"/>
              </a:ext>
            </a:extLst>
          </p:cNvPr>
          <p:cNvCxnSpPr>
            <a:cxnSpLocks/>
          </p:cNvCxnSpPr>
          <p:nvPr/>
        </p:nvCxnSpPr>
        <p:spPr>
          <a:xfrm flipH="1">
            <a:off x="966649" y="3252866"/>
            <a:ext cx="27711" cy="129043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42FC0BE-10E0-8144-BC14-9B116431A8B8}"/>
              </a:ext>
            </a:extLst>
          </p:cNvPr>
          <p:cNvCxnSpPr>
            <a:cxnSpLocks/>
          </p:cNvCxnSpPr>
          <p:nvPr/>
        </p:nvCxnSpPr>
        <p:spPr>
          <a:xfrm flipV="1">
            <a:off x="434715" y="4838959"/>
            <a:ext cx="3440719" cy="13078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2433D7C-CB14-394A-AC72-215D8AA442E9}"/>
              </a:ext>
            </a:extLst>
          </p:cNvPr>
          <p:cNvCxnSpPr>
            <a:cxnSpLocks/>
          </p:cNvCxnSpPr>
          <p:nvPr/>
        </p:nvCxnSpPr>
        <p:spPr>
          <a:xfrm>
            <a:off x="434715" y="2807141"/>
            <a:ext cx="3474694" cy="19216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CE80A34-48B9-B846-BABF-2A1682299E47}"/>
              </a:ext>
            </a:extLst>
          </p:cNvPr>
          <p:cNvCxnSpPr>
            <a:cxnSpLocks/>
          </p:cNvCxnSpPr>
          <p:nvPr/>
        </p:nvCxnSpPr>
        <p:spPr>
          <a:xfrm>
            <a:off x="461653" y="2803161"/>
            <a:ext cx="5798" cy="216658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F6537DB-C0C4-3B4C-B3FE-D253F644A4E0}"/>
              </a:ext>
            </a:extLst>
          </p:cNvPr>
          <p:cNvCxnSpPr>
            <a:cxnSpLocks/>
          </p:cNvCxnSpPr>
          <p:nvPr/>
        </p:nvCxnSpPr>
        <p:spPr>
          <a:xfrm flipV="1">
            <a:off x="5993119" y="3358267"/>
            <a:ext cx="2084765" cy="6353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E744560-1792-6B45-8922-999BBBD75A42}"/>
              </a:ext>
            </a:extLst>
          </p:cNvPr>
          <p:cNvCxnSpPr>
            <a:cxnSpLocks/>
          </p:cNvCxnSpPr>
          <p:nvPr/>
        </p:nvCxnSpPr>
        <p:spPr>
          <a:xfrm>
            <a:off x="5993119" y="4485679"/>
            <a:ext cx="2084764" cy="136596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89A2C39-3C77-8445-98B5-88401C6ACF54}"/>
              </a:ext>
            </a:extLst>
          </p:cNvPr>
          <p:cNvCxnSpPr>
            <a:cxnSpLocks/>
          </p:cNvCxnSpPr>
          <p:nvPr/>
        </p:nvCxnSpPr>
        <p:spPr>
          <a:xfrm>
            <a:off x="5231184" y="4885994"/>
            <a:ext cx="3228041" cy="20266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9057297-9A62-EC4E-A51E-BE8B26330E16}"/>
              </a:ext>
            </a:extLst>
          </p:cNvPr>
          <p:cNvCxnSpPr>
            <a:cxnSpLocks/>
          </p:cNvCxnSpPr>
          <p:nvPr/>
        </p:nvCxnSpPr>
        <p:spPr>
          <a:xfrm flipV="1">
            <a:off x="5231184" y="3048419"/>
            <a:ext cx="3286815" cy="12466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640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16C0FA-AB3B-1646-B63C-655434927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464C65-5AC9-D147-9395-405496561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7" name="Rectangle 71">
            <a:extLst>
              <a:ext uri="{FF2B5EF4-FFF2-40B4-BE49-F238E27FC236}">
                <a16:creationId xmlns:a16="http://schemas.microsoft.com/office/drawing/2014/main" id="{AB32CDBE-A1EB-084C-88B1-8A8AC1CA18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2: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Calibrar las dos cámaras usando el método de Calibración Simple visto en clases.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F531F6C-6115-9040-9676-7A5ADEBF4DCA}"/>
              </a:ext>
            </a:extLst>
          </p:cNvPr>
          <p:cNvCxnSpPr/>
          <p:nvPr/>
        </p:nvCxnSpPr>
        <p:spPr>
          <a:xfrm>
            <a:off x="434715" y="2803161"/>
            <a:ext cx="614596" cy="449705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00284B-BDA8-3547-80B8-907576B6146B}"/>
              </a:ext>
            </a:extLst>
          </p:cNvPr>
          <p:cNvCxnSpPr>
            <a:cxnSpLocks/>
          </p:cNvCxnSpPr>
          <p:nvPr/>
        </p:nvCxnSpPr>
        <p:spPr>
          <a:xfrm flipV="1">
            <a:off x="467451" y="4543298"/>
            <a:ext cx="442849" cy="426445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D3BF7CB-D871-CB46-A6A9-A975402F1ED9}"/>
              </a:ext>
            </a:extLst>
          </p:cNvPr>
          <p:cNvCxnSpPr>
            <a:cxnSpLocks/>
          </p:cNvCxnSpPr>
          <p:nvPr/>
        </p:nvCxnSpPr>
        <p:spPr>
          <a:xfrm>
            <a:off x="5253426" y="3170857"/>
            <a:ext cx="740748" cy="24327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FA6103-56D8-DD42-8341-3DAEFCD310FB}"/>
              </a:ext>
            </a:extLst>
          </p:cNvPr>
          <p:cNvCxnSpPr>
            <a:cxnSpLocks/>
          </p:cNvCxnSpPr>
          <p:nvPr/>
        </p:nvCxnSpPr>
        <p:spPr>
          <a:xfrm flipV="1">
            <a:off x="5253426" y="4488649"/>
            <a:ext cx="717512" cy="35398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E7A698C-C41D-D743-8A27-3DF9A1127048}"/>
              </a:ext>
            </a:extLst>
          </p:cNvPr>
          <p:cNvCxnSpPr>
            <a:cxnSpLocks/>
          </p:cNvCxnSpPr>
          <p:nvPr/>
        </p:nvCxnSpPr>
        <p:spPr>
          <a:xfrm>
            <a:off x="5253426" y="3170857"/>
            <a:ext cx="0" cy="167177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0D2222-4CEA-8445-A3EE-D06AFF7AAD0C}"/>
              </a:ext>
            </a:extLst>
          </p:cNvPr>
          <p:cNvCxnSpPr>
            <a:cxnSpLocks/>
          </p:cNvCxnSpPr>
          <p:nvPr/>
        </p:nvCxnSpPr>
        <p:spPr>
          <a:xfrm>
            <a:off x="5994174" y="3414136"/>
            <a:ext cx="0" cy="107451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7DF388A-A7F8-F846-8D5E-709D6651E49E}"/>
              </a:ext>
            </a:extLst>
          </p:cNvPr>
          <p:cNvCxnSpPr>
            <a:cxnSpLocks/>
          </p:cNvCxnSpPr>
          <p:nvPr/>
        </p:nvCxnSpPr>
        <p:spPr>
          <a:xfrm>
            <a:off x="8077885" y="3324610"/>
            <a:ext cx="0" cy="134102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0F06A99-12A3-5C48-B696-BF3C0E67271C}"/>
              </a:ext>
            </a:extLst>
          </p:cNvPr>
          <p:cNvCxnSpPr>
            <a:cxnSpLocks/>
          </p:cNvCxnSpPr>
          <p:nvPr/>
        </p:nvCxnSpPr>
        <p:spPr>
          <a:xfrm flipV="1">
            <a:off x="8077885" y="3028014"/>
            <a:ext cx="440114" cy="33025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0DDF18B-0FBF-BF44-B20C-935565AF3326}"/>
              </a:ext>
            </a:extLst>
          </p:cNvPr>
          <p:cNvCxnSpPr>
            <a:cxnSpLocks/>
          </p:cNvCxnSpPr>
          <p:nvPr/>
        </p:nvCxnSpPr>
        <p:spPr>
          <a:xfrm>
            <a:off x="8077884" y="4665639"/>
            <a:ext cx="381341" cy="42301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60AFCD4-8F85-A544-9B59-85FBD58882B1}"/>
              </a:ext>
            </a:extLst>
          </p:cNvPr>
          <p:cNvCxnSpPr>
            <a:cxnSpLocks/>
          </p:cNvCxnSpPr>
          <p:nvPr/>
        </p:nvCxnSpPr>
        <p:spPr>
          <a:xfrm flipH="1">
            <a:off x="8459225" y="3028013"/>
            <a:ext cx="58774" cy="2089347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003E965-A9A1-794C-AB4C-33F9F7A241ED}"/>
              </a:ext>
            </a:extLst>
          </p:cNvPr>
          <p:cNvCxnSpPr>
            <a:cxnSpLocks/>
          </p:cNvCxnSpPr>
          <p:nvPr/>
        </p:nvCxnSpPr>
        <p:spPr>
          <a:xfrm>
            <a:off x="3078070" y="3380736"/>
            <a:ext cx="12925" cy="116256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A8DE09A-2508-B146-A1F3-8FFB8FFACDC4}"/>
              </a:ext>
            </a:extLst>
          </p:cNvPr>
          <p:cNvCxnSpPr>
            <a:cxnSpLocks/>
          </p:cNvCxnSpPr>
          <p:nvPr/>
        </p:nvCxnSpPr>
        <p:spPr>
          <a:xfrm flipV="1">
            <a:off x="3078070" y="2999312"/>
            <a:ext cx="831339" cy="38142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1750EE9-0C69-F84C-83CF-64C3F6DBA760}"/>
              </a:ext>
            </a:extLst>
          </p:cNvPr>
          <p:cNvCxnSpPr>
            <a:cxnSpLocks/>
          </p:cNvCxnSpPr>
          <p:nvPr/>
        </p:nvCxnSpPr>
        <p:spPr>
          <a:xfrm>
            <a:off x="3078070" y="4543298"/>
            <a:ext cx="782449" cy="29933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FF98896-1B62-AA4F-BFC3-EF591E7F657C}"/>
              </a:ext>
            </a:extLst>
          </p:cNvPr>
          <p:cNvCxnSpPr>
            <a:cxnSpLocks/>
          </p:cNvCxnSpPr>
          <p:nvPr/>
        </p:nvCxnSpPr>
        <p:spPr>
          <a:xfrm flipH="1">
            <a:off x="3860520" y="2999310"/>
            <a:ext cx="48889" cy="1843320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D732903-0EAC-FF47-B32F-F5E38EEAA0D8}"/>
              </a:ext>
            </a:extLst>
          </p:cNvPr>
          <p:cNvCxnSpPr>
            <a:cxnSpLocks/>
          </p:cNvCxnSpPr>
          <p:nvPr/>
        </p:nvCxnSpPr>
        <p:spPr>
          <a:xfrm>
            <a:off x="1030251" y="3252866"/>
            <a:ext cx="2047818" cy="10540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E6B1DFC-CF30-C446-892B-A3C5683A7D4F}"/>
              </a:ext>
            </a:extLst>
          </p:cNvPr>
          <p:cNvCxnSpPr>
            <a:cxnSpLocks/>
          </p:cNvCxnSpPr>
          <p:nvPr/>
        </p:nvCxnSpPr>
        <p:spPr>
          <a:xfrm>
            <a:off x="910300" y="4543299"/>
            <a:ext cx="2174897" cy="2246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6ECA940-2C3F-CE43-B53E-3D0F262B2ADD}"/>
              </a:ext>
            </a:extLst>
          </p:cNvPr>
          <p:cNvCxnSpPr>
            <a:cxnSpLocks/>
          </p:cNvCxnSpPr>
          <p:nvPr/>
        </p:nvCxnSpPr>
        <p:spPr>
          <a:xfrm flipH="1">
            <a:off x="966649" y="3252866"/>
            <a:ext cx="27711" cy="129043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42FC0BE-10E0-8144-BC14-9B116431A8B8}"/>
              </a:ext>
            </a:extLst>
          </p:cNvPr>
          <p:cNvCxnSpPr>
            <a:cxnSpLocks/>
          </p:cNvCxnSpPr>
          <p:nvPr/>
        </p:nvCxnSpPr>
        <p:spPr>
          <a:xfrm flipV="1">
            <a:off x="434715" y="4838959"/>
            <a:ext cx="3440719" cy="13078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2433D7C-CB14-394A-AC72-215D8AA442E9}"/>
              </a:ext>
            </a:extLst>
          </p:cNvPr>
          <p:cNvCxnSpPr>
            <a:cxnSpLocks/>
          </p:cNvCxnSpPr>
          <p:nvPr/>
        </p:nvCxnSpPr>
        <p:spPr>
          <a:xfrm>
            <a:off x="434715" y="2807141"/>
            <a:ext cx="3474694" cy="19216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CE80A34-48B9-B846-BABF-2A1682299E47}"/>
              </a:ext>
            </a:extLst>
          </p:cNvPr>
          <p:cNvCxnSpPr>
            <a:cxnSpLocks/>
          </p:cNvCxnSpPr>
          <p:nvPr/>
        </p:nvCxnSpPr>
        <p:spPr>
          <a:xfrm>
            <a:off x="461653" y="2803161"/>
            <a:ext cx="5798" cy="216658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F6537DB-C0C4-3B4C-B3FE-D253F644A4E0}"/>
              </a:ext>
            </a:extLst>
          </p:cNvPr>
          <p:cNvCxnSpPr>
            <a:cxnSpLocks/>
          </p:cNvCxnSpPr>
          <p:nvPr/>
        </p:nvCxnSpPr>
        <p:spPr>
          <a:xfrm flipV="1">
            <a:off x="5993119" y="3358267"/>
            <a:ext cx="2084765" cy="6353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E744560-1792-6B45-8922-999BBBD75A42}"/>
              </a:ext>
            </a:extLst>
          </p:cNvPr>
          <p:cNvCxnSpPr>
            <a:cxnSpLocks/>
          </p:cNvCxnSpPr>
          <p:nvPr/>
        </p:nvCxnSpPr>
        <p:spPr>
          <a:xfrm>
            <a:off x="5993119" y="4485679"/>
            <a:ext cx="2084764" cy="136596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89A2C39-3C77-8445-98B5-88401C6ACF54}"/>
              </a:ext>
            </a:extLst>
          </p:cNvPr>
          <p:cNvCxnSpPr>
            <a:cxnSpLocks/>
          </p:cNvCxnSpPr>
          <p:nvPr/>
        </p:nvCxnSpPr>
        <p:spPr>
          <a:xfrm>
            <a:off x="5231184" y="4885994"/>
            <a:ext cx="3228041" cy="20266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9057297-9A62-EC4E-A51E-BE8B26330E16}"/>
              </a:ext>
            </a:extLst>
          </p:cNvPr>
          <p:cNvCxnSpPr>
            <a:cxnSpLocks/>
          </p:cNvCxnSpPr>
          <p:nvPr/>
        </p:nvCxnSpPr>
        <p:spPr>
          <a:xfrm flipV="1">
            <a:off x="5231184" y="3048419"/>
            <a:ext cx="3286815" cy="12466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A465267F-DC63-C64C-9E59-14613DBAC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62" y="5624994"/>
            <a:ext cx="3660400" cy="105190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3D87A00-5671-244A-A01C-1FD3B4858C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1762" y="5624994"/>
            <a:ext cx="3604021" cy="106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654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A465267F-DC63-C64C-9E59-14613DBAC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62" y="5624994"/>
            <a:ext cx="3660400" cy="105190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3D87A00-5671-244A-A01C-1FD3B4858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762" y="5624994"/>
            <a:ext cx="3604021" cy="1060366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EF83214-2F73-6F4E-8954-70AA5EC38A44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2172062" y="4273062"/>
            <a:ext cx="1881192" cy="1351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B832953-7E46-7043-820A-026A74D98D23}"/>
              </a:ext>
            </a:extLst>
          </p:cNvPr>
          <p:cNvCxnSpPr>
            <a:cxnSpLocks/>
          </p:cNvCxnSpPr>
          <p:nvPr/>
        </p:nvCxnSpPr>
        <p:spPr>
          <a:xfrm flipH="1" flipV="1">
            <a:off x="4844562" y="4273062"/>
            <a:ext cx="1889210" cy="1351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C8B578D7-2C81-8345-B332-14A9DC8CF00D}"/>
              </a:ext>
            </a:extLst>
          </p:cNvPr>
          <p:cNvSpPr/>
          <p:nvPr/>
        </p:nvSpPr>
        <p:spPr>
          <a:xfrm>
            <a:off x="3675185" y="3429000"/>
            <a:ext cx="1565031" cy="8440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rgbClr val="0000DE"/>
                </a:solidFill>
              </a:rPr>
              <a:t>Fundamental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24B2AD-1EE0-5A41-AE3A-64E1CF238ED3}"/>
              </a:ext>
            </a:extLst>
          </p:cNvPr>
          <p:cNvCxnSpPr>
            <a:stCxn id="41" idx="0"/>
          </p:cNvCxnSpPr>
          <p:nvPr/>
        </p:nvCxnSpPr>
        <p:spPr>
          <a:xfrm flipH="1" flipV="1">
            <a:off x="4448908" y="2971800"/>
            <a:ext cx="8793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16BE5C4-746D-AA44-B8B7-561015FC4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920" y="2531694"/>
            <a:ext cx="304800" cy="317500"/>
          </a:xfrm>
          <a:prstGeom prst="rect">
            <a:avLst/>
          </a:prstGeom>
        </p:spPr>
      </p:pic>
      <p:sp>
        <p:nvSpPr>
          <p:cNvPr id="10" name="Rectangle 71">
            <a:extLst>
              <a:ext uri="{FF2B5EF4-FFF2-40B4-BE49-F238E27FC236}">
                <a16:creationId xmlns:a16="http://schemas.microsoft.com/office/drawing/2014/main" id="{049378F6-36CB-024E-80E5-587542C839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621" y="547206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3: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Estimar la Matriz Fundamental para la Geometría </a:t>
            </a:r>
            <a:r>
              <a:rPr lang="es-ES" sz="2400" dirty="0" err="1">
                <a:solidFill>
                  <a:srgbClr val="000000"/>
                </a:solidFill>
                <a:latin typeface="Trebuchet MS" charset="0"/>
              </a:rPr>
              <a:t>Epipolar</a:t>
            </a: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de ambas imágenes.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9604566"/>
      </p:ext>
    </p:extLst>
  </p:cSld>
  <p:clrMapOvr>
    <a:masterClrMapping/>
  </p:clrMapOvr>
</p:sld>
</file>

<file path=ppt/theme/theme1.xml><?xml version="1.0" encoding="utf-8"?>
<a:theme xmlns:a="http://schemas.openxmlformats.org/drawingml/2006/main" name="1_Diseño predeterminado">
  <a:themeElements>
    <a:clrScheme name="1_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Diseño predeterminado">
  <a:themeElements>
    <a:clrScheme name="2_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7022</TotalTime>
  <Words>282</Words>
  <Application>Microsoft Macintosh PowerPoint</Application>
  <PresentationFormat>On-screen Show (4:3)</PresentationFormat>
  <Paragraphs>56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1_Diseño predeterminado</vt:lpstr>
      <vt:lpstr>2_Diseño predeterminado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Domingo Mery</dc:creator>
  <cp:lastModifiedBy>Domingo Mery</cp:lastModifiedBy>
  <cp:revision>108</cp:revision>
  <dcterms:created xsi:type="dcterms:W3CDTF">2012-08-28T15:11:35Z</dcterms:created>
  <dcterms:modified xsi:type="dcterms:W3CDTF">2021-09-06T14:07:40Z</dcterms:modified>
</cp:coreProperties>
</file>

<file path=docProps/thumbnail.jpeg>
</file>